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71" r:id="rId14"/>
    <p:sldId id="273" r:id="rId1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7"/>
      <p:bold r:id="rId18"/>
      <p:italic r:id="rId19"/>
      <p:boldItalic r:id="rId20"/>
    </p:embeddedFont>
    <p:embeddedFont>
      <p:font typeface="Cordia New" panose="020B0304020202020204" pitchFamily="34" charset="-34"/>
      <p:regular r:id="rId21"/>
      <p:bold r:id="rId22"/>
      <p:italic r:id="rId23"/>
      <p:boldItalic r:id="rId24"/>
    </p:embeddedFont>
    <p:embeddedFont>
      <p:font typeface="TH SarabunPSK" panose="020B0500040200020003" pitchFamily="34" charset="-34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SU" panose="02000506040000020003" pitchFamily="2" charset="-34"/>
      <p:regular r:id="rId33"/>
      <p:bold r:id="rId34"/>
    </p:embeddedFont>
    <p:embeddedFont>
      <p:font typeface="Cambria Math" panose="02040503050406030204" pitchFamily="18" charset="0"/>
      <p:regular r:id="rId35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7" autoAdjust="0"/>
    <p:restoredTop sz="93594" autoAdjust="0"/>
  </p:normalViewPr>
  <p:slideViewPr>
    <p:cSldViewPr>
      <p:cViewPr>
        <p:scale>
          <a:sx n="75" d="100"/>
          <a:sy n="75" d="100"/>
        </p:scale>
        <p:origin x="-11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2D1C7-AAA3-4795-9ECD-46DCFEAB4382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87521-4BD3-4AD9-ACE3-34AA63FDF7D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0186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7521-4BD3-4AD9-ACE3-34AA63FDF7DE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000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644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6638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97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124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211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2343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680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4759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040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865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495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7B4C-C0C3-44F6-8F89-B27E71F94A3E}" type="datetimeFigureOut">
              <a:rPr lang="th-TH" smtClean="0"/>
              <a:t>08/02/57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824A9-7C0F-4910-8323-681BA930CFB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410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61" y="0"/>
            <a:ext cx="9144000" cy="6858000"/>
          </a:xfrm>
          <a:prstGeom prst="rect">
            <a:avLst/>
          </a:prstGeom>
        </p:spPr>
      </p:pic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80895" y="4725144"/>
            <a:ext cx="5364088" cy="1296144"/>
          </a:xfrm>
          <a:solidFill>
            <a:schemeClr val="bg1">
              <a:alpha val="63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Supanut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Chaidee</a:t>
            </a:r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Graduate Student </a:t>
            </a:r>
          </a:p>
          <a:p>
            <a:pPr>
              <a:lnSpc>
                <a:spcPct val="80000"/>
              </a:lnSpc>
            </a:pP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Development and Promotion of Science and Technology Talents Project (DPST)</a:t>
            </a:r>
            <a:endParaRPr lang="th-TH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 Box 2"/>
          <p:cNvSpPr txBox="1"/>
          <p:nvPr/>
        </p:nvSpPr>
        <p:spPr>
          <a:xfrm>
            <a:off x="783419" y="735097"/>
            <a:ext cx="7559040" cy="116903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6510" algn="ctr">
              <a:lnSpc>
                <a:spcPct val="107000"/>
              </a:lnSpc>
              <a:spcAft>
                <a:spcPts val="0"/>
              </a:spcAft>
            </a:pPr>
            <a:r>
              <a:rPr lang="th-TH" sz="4800" b="1" dirty="0">
                <a:ln w="9208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63500" dir="3600000" algn="tl">
                    <a:srgbClr val="000000">
                      <a:alpha val="70000"/>
                    </a:srgbClr>
                  </a:outerShdw>
                </a:effectLst>
                <a:ea typeface="Calibri"/>
                <a:cs typeface="ThaiSans Neue SemBd"/>
              </a:rPr>
              <a:t>คณิตศาสตร์ในธรรมชาติ</a:t>
            </a:r>
            <a:endParaRPr lang="en-US" sz="1100" dirty="0">
              <a:ea typeface="Calibri"/>
              <a:cs typeface="Cordia New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FFFFFF"/>
                </a:solidFill>
                <a:effectLst/>
                <a:latin typeface="ThaiSans Neue SemBd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9" name="Text Box 3"/>
          <p:cNvSpPr txBox="1"/>
          <p:nvPr/>
        </p:nvSpPr>
        <p:spPr>
          <a:xfrm>
            <a:off x="3084659" y="1349221"/>
            <a:ext cx="2956560" cy="62928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6510" algn="ctr">
              <a:lnSpc>
                <a:spcPct val="107000"/>
              </a:lnSpc>
              <a:spcAft>
                <a:spcPts val="0"/>
              </a:spcAft>
            </a:pPr>
            <a:r>
              <a:rPr lang="th-TH" sz="2200" b="1">
                <a:solidFill>
                  <a:srgbClr val="FFFFFF"/>
                </a:solidFill>
                <a:ea typeface="Calibri"/>
                <a:cs typeface="ThaiSans Neue SemBd"/>
              </a:rPr>
              <a:t>รูปเรขาคณิตสาทิสรูป</a:t>
            </a:r>
            <a:endParaRPr lang="en-US" sz="1100">
              <a:ea typeface="Calibri"/>
              <a:cs typeface="Cordia New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rgbClr val="FFFFFF"/>
                </a:solidFill>
                <a:effectLst/>
                <a:latin typeface="Cordia New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1757827" y="828189"/>
            <a:ext cx="5610225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>
            <a:off x="1757827" y="1844824"/>
            <a:ext cx="5610225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9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เรขาคณิตปกติ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31640" y="1628800"/>
            <a:ext cx="1800200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4211960" y="1052736"/>
            <a:ext cx="1728192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สามเหลี่ยมหน้าจั่ว 17"/>
          <p:cNvSpPr/>
          <p:nvPr/>
        </p:nvSpPr>
        <p:spPr>
          <a:xfrm>
            <a:off x="6084168" y="1628800"/>
            <a:ext cx="2088232" cy="1800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ระป๋อง 18"/>
          <p:cNvSpPr/>
          <p:nvPr/>
        </p:nvSpPr>
        <p:spPr>
          <a:xfrm>
            <a:off x="1475656" y="3861048"/>
            <a:ext cx="1512168" cy="2011183"/>
          </a:xfrm>
          <a:prstGeom prst="can">
            <a:avLst>
              <a:gd name="adj" fmla="val 291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คิวบ์ 19"/>
          <p:cNvSpPr/>
          <p:nvPr/>
        </p:nvSpPr>
        <p:spPr>
          <a:xfrm>
            <a:off x="3512840" y="3450580"/>
            <a:ext cx="1800200" cy="1800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วงรี 21"/>
          <p:cNvSpPr/>
          <p:nvPr/>
        </p:nvSpPr>
        <p:spPr>
          <a:xfrm>
            <a:off x="6516216" y="3988863"/>
            <a:ext cx="1728192" cy="1728192"/>
          </a:xfrm>
          <a:prstGeom prst="ellipse">
            <a:avLst/>
          </a:prstGeom>
          <a:gradFill flip="none" rotWithShape="1">
            <a:gsLst>
              <a:gs pos="0">
                <a:srgbClr val="19314F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860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สังเกต + อภิปราย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รูปภาพ 6" descr="http://therealsasha.files.wordpress.com/2011/10/natural-fern-fracta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324" y="1535053"/>
            <a:ext cx="5904656" cy="37878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393392" y="5342192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http://therealsasha.wordpress.com/</a:t>
            </a:r>
            <a:r>
              <a:rPr lang="th-TH" sz="1400" dirty="0">
                <a:latin typeface="+mj-lt"/>
              </a:rPr>
              <a:t>2011/10/11/</a:t>
            </a:r>
            <a:r>
              <a:rPr lang="en-US" sz="1400" dirty="0">
                <a:latin typeface="+mj-lt"/>
              </a:rPr>
              <a:t>fractal-power/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026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สังเกต + อภิปราย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 descr="http://therealsasha.files.wordpress.com/2011/10/snowflake-fracta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04" y="1484784"/>
            <a:ext cx="3816424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004916" y="1916832"/>
            <a:ext cx="38164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ประเด็นที่น่าสังเกต</a:t>
            </a:r>
          </a:p>
          <a:p>
            <a:pPr marL="457200" indent="-457200">
              <a:buFontTx/>
              <a:buChar char="-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ลักษณะที่เกิดขึ้น</a:t>
            </a:r>
          </a:p>
          <a:p>
            <a:pPr marL="457200" indent="-457200">
              <a:buFontTx/>
              <a:buChar char="-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จำนวนชิ้นที่ปรากฏในรูป</a:t>
            </a:r>
          </a:p>
          <a:p>
            <a:pPr marL="457200" indent="-457200">
              <a:buFontTx/>
              <a:buChar char="-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ความเหมือนกันในรูป</a:t>
            </a:r>
          </a:p>
          <a:p>
            <a:pPr marL="457200" indent="-457200">
              <a:buFontTx/>
              <a:buChar char="-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ขนาดของสิ่งที่มีความเหมือนกัน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936" y="5805264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http://therealsasha.wordpress.com/</a:t>
            </a:r>
            <a:r>
              <a:rPr lang="th-TH" sz="1400" dirty="0">
                <a:latin typeface="+mj-lt"/>
              </a:rPr>
              <a:t>2011/10/11/</a:t>
            </a:r>
            <a:r>
              <a:rPr lang="en-US" sz="1400" dirty="0">
                <a:latin typeface="+mj-lt"/>
              </a:rPr>
              <a:t>fractal-power/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949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สังเกต + อภิปราย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รูปภาพ 6" descr="http://therealsasha.files.wordpress.com/2011/10/romanesco-broccol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01688"/>
            <a:ext cx="3456384" cy="46087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483768" y="5810446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http://therealsasha.wordpress.com/</a:t>
            </a:r>
            <a:r>
              <a:rPr lang="th-TH" sz="1400" dirty="0">
                <a:latin typeface="+mj-lt"/>
              </a:rPr>
              <a:t>2011/10/11/</a:t>
            </a:r>
            <a:r>
              <a:rPr lang="en-US" sz="1400" dirty="0">
                <a:latin typeface="+mj-lt"/>
              </a:rPr>
              <a:t>fractal-power/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945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สังเกต + อภิปราย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รูปภาพ 6" descr="http://therealsasha.files.wordpress.com/2011/10/romanesco-broccol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983755"/>
            <a:ext cx="1914107" cy="255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รูปภาพ 7" descr="http://therealsasha.files.wordpress.com/2011/10/natural-fern-fractal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78" y="1988840"/>
            <a:ext cx="3397990" cy="254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รูปภาพ 8" descr="http://therealsasha.files.wordpress.com/2011/10/snowflake-fractal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26" y="1988840"/>
            <a:ext cx="2254514" cy="2552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781052" y="4860449"/>
            <a:ext cx="4719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อะไรคือลักษณะที่ปรากฏร่วมกัน?</a:t>
            </a:r>
            <a:endParaRPr lang="th-TH" sz="32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172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สมบัติของวัตถุทางเรขาคณิตแบบนี้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Fern Zoo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1052736"/>
            <a:ext cx="4536504" cy="3402378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995936" y="4848484"/>
            <a:ext cx="21435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self-similarity</a:t>
            </a:r>
            <a:endParaRPr lang="th-TH" sz="36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2853378" y="5706933"/>
            <a:ext cx="4469131" cy="995422"/>
          </a:xfrm>
          <a:prstGeom prst="roundRect">
            <a:avLst>
              <a:gd name="adj" fmla="val 50000"/>
            </a:avLst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Fractal : </a:t>
            </a:r>
            <a:r>
              <a:rPr lang="th-TH" sz="4000" b="1" dirty="0" smtClean="0">
                <a:solidFill>
                  <a:schemeClr val="accent4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เรขาคณิตสาทิสรูป</a:t>
            </a:r>
            <a:endParaRPr lang="th-TH" sz="4000" b="1" dirty="0">
              <a:solidFill>
                <a:schemeClr val="accent4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47324" y="537989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สิ่งใด ๆ ที่ตัวมันมีลักษณะเหมือนกันหรือคล้ายกับส่วนย่อย ๆ ของตัวมันเอง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66" y="2564904"/>
            <a:ext cx="2679086" cy="13395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600" y="4455114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http://www.youtube.com/watch?v=cN1N8jQbk4w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333422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  <p:bldP spid="7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13875" y="4005064"/>
            <a:ext cx="24279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/>
              <a:t>Benoît</a:t>
            </a:r>
            <a:r>
              <a:rPr lang="en-US" sz="2000" dirty="0"/>
              <a:t> B. Mandelbrot</a:t>
            </a:r>
            <a:endParaRPr lang="th-TH" sz="2000" dirty="0"/>
          </a:p>
        </p:txBody>
      </p:sp>
      <p:pic>
        <p:nvPicPr>
          <p:cNvPr id="1026" name="Picture 2" descr="File:Benoit Mandelbrot mg 18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1" y="764704"/>
            <a:ext cx="21602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3978109" y="692696"/>
            <a:ext cx="51845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How Long is the Coast of Britain? 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Statistical Self-Similarity and Fractional Dimension</a:t>
            </a:r>
            <a:endParaRPr lang="th-TH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99" y="2099840"/>
            <a:ext cx="5727700" cy="3670300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3878064" y="5805264"/>
            <a:ext cx="49685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http://www.geocurrents.info/geonotes/the-paradoxical-coastline-contest-and-canadas-commanding-position</a:t>
            </a:r>
            <a:endParaRPr lang="th-TH" sz="105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427984" y="1463031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Science, New Series, Vol. 156, No. 3775 (May 5, 1967), pp. 636-638 </a:t>
            </a:r>
            <a:endParaRPr lang="th-TH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0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สี่เหลี่ยมผืนผ้ามุมมน 28"/>
          <p:cNvSpPr/>
          <p:nvPr/>
        </p:nvSpPr>
        <p:spPr>
          <a:xfrm>
            <a:off x="5508104" y="4246488"/>
            <a:ext cx="3456384" cy="2383738"/>
          </a:xfrm>
          <a:prstGeom prst="roundRect">
            <a:avLst>
              <a:gd name="adj" fmla="val 999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5508104" y="887512"/>
            <a:ext cx="3456384" cy="2448272"/>
          </a:xfrm>
          <a:prstGeom prst="roundRect">
            <a:avLst>
              <a:gd name="adj" fmla="val 9994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การสร้าง </a:t>
            </a:r>
            <a:r>
              <a:rPr lang="en-US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Fractal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47" y="1294754"/>
            <a:ext cx="3783510" cy="14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47" y="2048061"/>
            <a:ext cx="3783510" cy="119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891336" y="1084411"/>
            <a:ext cx="273630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แบ่งเส้นตรงออกเป็น 3 ส่วน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180" y="2302061"/>
            <a:ext cx="180461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ลบส่วนตรงกลาง </a:t>
            </a:r>
          </a:p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เติมรูปหยักแทน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48" y="3731109"/>
            <a:ext cx="3783510" cy="119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47" y="5313040"/>
            <a:ext cx="3783510" cy="119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ลูกศรลง 12"/>
          <p:cNvSpPr/>
          <p:nvPr/>
        </p:nvSpPr>
        <p:spPr>
          <a:xfrm>
            <a:off x="7043464" y="1632161"/>
            <a:ext cx="432048" cy="576064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TextBox 21"/>
          <p:cNvSpPr txBox="1"/>
          <p:nvPr/>
        </p:nvSpPr>
        <p:spPr>
          <a:xfrm>
            <a:off x="5891336" y="4382095"/>
            <a:ext cx="273630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แบ่งเส้นตรงออกเป็น 3 ส่วน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57180" y="5599745"/>
            <a:ext cx="1804616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ลบส่วนตรงกลาง </a:t>
            </a:r>
          </a:p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เติมรูปหยักแทน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ลูกศรลง 23"/>
          <p:cNvSpPr/>
          <p:nvPr/>
        </p:nvSpPr>
        <p:spPr>
          <a:xfrm>
            <a:off x="7043464" y="4929845"/>
            <a:ext cx="432048" cy="576064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TextBox 25"/>
          <p:cNvSpPr txBox="1"/>
          <p:nvPr/>
        </p:nvSpPr>
        <p:spPr>
          <a:xfrm>
            <a:off x="5796136" y="485448"/>
            <a:ext cx="273630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กติกาการทำซ้ำ</a:t>
            </a:r>
            <a:endParaRPr lang="th-TH" sz="32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91336" y="3844176"/>
            <a:ext cx="273630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การทำซ้ำ</a:t>
            </a:r>
            <a:endParaRPr lang="th-TH" sz="32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ลูกศรเวียน 14"/>
          <p:cNvSpPr/>
          <p:nvPr/>
        </p:nvSpPr>
        <p:spPr>
          <a:xfrm rot="1128764">
            <a:off x="5342765" y="3531720"/>
            <a:ext cx="887288" cy="8872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7250611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4088" y="13275"/>
            <a:ext cx="3813708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TH SarabunPSK" panose="020B0500040200020003" pitchFamily="34" charset="-34"/>
              </a:rPr>
              <a:t>Recursive Process</a:t>
            </a:r>
            <a:endParaRPr lang="th-TH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761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4" grpId="0" animBg="1"/>
      <p:bldP spid="10" grpId="0" animBg="1"/>
      <p:bldP spid="18" grpId="0" animBg="1"/>
      <p:bldP spid="13" grpId="0" animBg="1"/>
      <p:bldP spid="22" grpId="0" animBg="1"/>
      <p:bldP spid="23" grpId="0" animBg="1"/>
      <p:bldP spid="24" grpId="0" animBg="1"/>
      <p:bldP spid="26" grpId="0"/>
      <p:bldP spid="27" grpId="0"/>
      <p:bldP spid="15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Do it by your own!</a:t>
            </a:r>
            <a:endParaRPr lang="th-TH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7824" y="2060848"/>
            <a:ext cx="4316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ออกแบบรูปร่าง</a:t>
            </a:r>
          </a:p>
          <a:p>
            <a:pPr marL="514350" indent="-514350">
              <a:buAutoNum type="arabicPeriod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กำหนดกฎเกณฑ์ที่ต้องการ</a:t>
            </a:r>
          </a:p>
          <a:p>
            <a:pPr marL="514350" indent="-514350">
              <a:buAutoNum type="arabicPeriod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ทำซ้ำ</a:t>
            </a:r>
          </a:p>
        </p:txBody>
      </p:sp>
    </p:spTree>
    <p:extLst>
      <p:ext uri="{BB962C8B-B14F-4D97-AF65-F5344CB8AC3E}">
        <p14:creationId xmlns:p14="http://schemas.microsoft.com/office/powerpoint/2010/main" val="189446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Mathematical Formulation 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30483" y="1024870"/>
                <a:ext cx="3002297" cy="64633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3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3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/>
                            </a:rPr>
                            <m:t>𝑛</m:t>
                          </m:r>
                        </m:sub>
                        <m:sup>
                          <m:r>
                            <a:rPr lang="en-US" sz="36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3600" b="0" i="1" smtClean="0">
                          <a:latin typeface="Cambria Math"/>
                        </a:rPr>
                        <m:t>+</m:t>
                      </m:r>
                      <m:r>
                        <a:rPr lang="en-US" sz="36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th-TH" sz="3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483" y="1024870"/>
                <a:ext cx="3002297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File:Mande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845" y="991706"/>
            <a:ext cx="2857310" cy="228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2/21/Mandel_zoom_00_mandelbrot_se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436" y="2472872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5580112" y="5190012"/>
            <a:ext cx="2438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Mandelbrot set</a:t>
            </a:r>
            <a:endParaRPr lang="th-TH" dirty="0"/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6588224" y="6505282"/>
            <a:ext cx="25049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Pictures from Wikipedia.org</a:t>
            </a:r>
            <a:endParaRPr lang="th-TH" sz="1600" dirty="0"/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4353" y="3573016"/>
            <a:ext cx="2646294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32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ชื่อเรื่อง 3"/>
              <p:cNvSpPr>
                <a:spLocks noGrp="1"/>
              </p:cNvSpPr>
              <p:nvPr>
                <p:ph type="title"/>
              </p:nvPr>
            </p:nvSpPr>
            <p:spPr>
              <a:xfrm>
                <a:off x="582406" y="0"/>
                <a:ext cx="8229600" cy="1143000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+mn-lt"/>
                  </a:rPr>
                  <a:t>Varying on c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𝑛</m:t>
                        </m:r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36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𝑛</m:t>
                        </m:r>
                      </m:sub>
                      <m:sup>
                        <m:r>
                          <a:rPr lang="en-US" sz="36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36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</a:rPr>
                      <m:t>+</m:t>
                    </m:r>
                    <m:r>
                      <a:rPr lang="en-US" sz="36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</a:rPr>
                      <m:t>𝑐</m:t>
                    </m:r>
                  </m:oMath>
                </a14:m>
                <a:endParaRPr lang="th-TH" sz="36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+mn-lt"/>
                </a:endParaRPr>
              </a:p>
            </p:txBody>
          </p:sp>
        </mc:Choice>
        <mc:Fallback xmlns="">
          <p:sp>
            <p:nvSpPr>
              <p:cNvPr id="4" name="ชื่อเรื่อง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82406" y="0"/>
                <a:ext cx="8229600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File:Mandel zoom 14 satellite julia isla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980728"/>
            <a:ext cx="3437575" cy="257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ile:Mandel zoom 05 tail pa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437576" cy="257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ile:Mandel zoom 07 satellit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3056"/>
            <a:ext cx="3437574" cy="257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File:Mandel zoom 11 satellite double spira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460" y="3933056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73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11"/>
          <a:stretch/>
        </p:blipFill>
        <p:spPr>
          <a:xfrm>
            <a:off x="-13717" y="0"/>
            <a:ext cx="697285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6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เจอ </a:t>
            </a:r>
            <a:r>
              <a:rPr lang="en-US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Fractal </a:t>
            </a:r>
            <a:r>
              <a:rPr lang="th-TH" sz="4000" dirty="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ได้ที่ไหนบ้าง?</a:t>
            </a:r>
            <a:endParaRPr lang="th-TH" sz="4000" dirty="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0"/>
            <a:ext cx="432048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122" name="Picture 2" descr="File:Schwarzbeck UHALP 9108 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29" y="3861048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le:DLA Clu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3744416" cy="252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ile:Microwaved-DV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596" y="1124744"/>
            <a:ext cx="2510603" cy="252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19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61" y="0"/>
            <a:ext cx="9144000" cy="6858000"/>
          </a:xfrm>
          <a:prstGeom prst="rect">
            <a:avLst/>
          </a:prstGeom>
        </p:spPr>
      </p:pic>
      <p:sp>
        <p:nvSpPr>
          <p:cNvPr id="2" name="ชื่อเรื่องรอง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250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260</Words>
  <Application>Microsoft Office PowerPoint</Application>
  <PresentationFormat>นำเสนอทางหน้าจอ (4:3)</PresentationFormat>
  <Paragraphs>51</Paragraphs>
  <Slides>14</Slides>
  <Notes>1</Notes>
  <HiddenSlides>0</HiddenSlides>
  <MMClips>1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23" baseType="lpstr">
      <vt:lpstr>Arial</vt:lpstr>
      <vt:lpstr>Angsana New</vt:lpstr>
      <vt:lpstr>Cordia New</vt:lpstr>
      <vt:lpstr>ThaiSans Neue SemBd</vt:lpstr>
      <vt:lpstr>TH SarabunPSK</vt:lpstr>
      <vt:lpstr>Calibri</vt:lpstr>
      <vt:lpstr>RSU</vt:lpstr>
      <vt:lpstr>Cambria Math</vt:lpstr>
      <vt:lpstr>ชุดรูปแบบของ Office</vt:lpstr>
      <vt:lpstr>งานนำเสนอ PowerPoint</vt:lpstr>
      <vt:lpstr>เรขาคณิตปกติ</vt:lpstr>
      <vt:lpstr>สังเกต + อภิปราย</vt:lpstr>
      <vt:lpstr>สังเกต + อภิปราย</vt:lpstr>
      <vt:lpstr>สังเกต + อภิปราย</vt:lpstr>
      <vt:lpstr>สังเกต + อภิปราย</vt:lpstr>
      <vt:lpstr>สมบัติของวัตถุทางเรขาคณิตแบบนี้</vt:lpstr>
      <vt:lpstr>งานนำเสนอ PowerPoint</vt:lpstr>
      <vt:lpstr>การสร้าง Fractal</vt:lpstr>
      <vt:lpstr>Do it by your own!</vt:lpstr>
      <vt:lpstr>Mathematical Formulation </vt:lpstr>
      <vt:lpstr>Varying on c of z_(n+1)=z_n^2+c</vt:lpstr>
      <vt:lpstr>เจอ Fractal ได้ที่ไหนบ้าง?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Supanut Chaidee</cp:lastModifiedBy>
  <cp:revision>76</cp:revision>
  <dcterms:created xsi:type="dcterms:W3CDTF">2012-02-13T17:40:37Z</dcterms:created>
  <dcterms:modified xsi:type="dcterms:W3CDTF">2014-02-08T05:06:05Z</dcterms:modified>
</cp:coreProperties>
</file>